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409" r:id="rId3"/>
    <p:sldId id="410" r:id="rId4"/>
    <p:sldId id="411" r:id="rId5"/>
    <p:sldId id="412" r:id="rId6"/>
    <p:sldId id="413" r:id="rId7"/>
    <p:sldId id="414" r:id="rId8"/>
    <p:sldId id="415" r:id="rId9"/>
    <p:sldId id="416" r:id="rId10"/>
    <p:sldId id="417" r:id="rId11"/>
    <p:sldId id="420" r:id="rId12"/>
    <p:sldId id="419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ECFF"/>
    <a:srgbClr val="FFFFFF"/>
    <a:srgbClr val="0068B7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1" autoAdjust="0"/>
    <p:restoredTop sz="94660"/>
  </p:normalViewPr>
  <p:slideViewPr>
    <p:cSldViewPr snapToGrid="0">
      <p:cViewPr varScale="1">
        <p:scale>
          <a:sx n="79" d="100"/>
          <a:sy n="79" d="100"/>
        </p:scale>
        <p:origin x="86" y="245"/>
      </p:cViewPr>
      <p:guideLst>
        <p:guide orient="horz" pos="2242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7" Type="http://schemas.openxmlformats.org/officeDocument/2006/relationships/tags" Target="../tags/tag5.xml"/><Relationship Id="rId6" Type="http://schemas.openxmlformats.org/officeDocument/2006/relationships/tags" Target="../tags/tag4.xml"/><Relationship Id="rId5" Type="http://schemas.openxmlformats.org/officeDocument/2006/relationships/tags" Target="../tags/tag3.xml"/><Relationship Id="rId4" Type="http://schemas.openxmlformats.org/officeDocument/2006/relationships/tags" Target="../tags/tag2.xml"/><Relationship Id="rId3" Type="http://schemas.openxmlformats.org/officeDocument/2006/relationships/tags" Target="../tags/tag1.xm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7" Type="http://schemas.openxmlformats.org/officeDocument/2006/relationships/image" Target="../media/image3.jpeg"/><Relationship Id="rId6" Type="http://schemas.openxmlformats.org/officeDocument/2006/relationships/tags" Target="../tags/tag61.xml"/><Relationship Id="rId5" Type="http://schemas.openxmlformats.org/officeDocument/2006/relationships/tags" Target="../tags/tag60.xml"/><Relationship Id="rId4" Type="http://schemas.openxmlformats.org/officeDocument/2006/relationships/tags" Target="../tags/tag59.xml"/><Relationship Id="rId3" Type="http://schemas.openxmlformats.org/officeDocument/2006/relationships/tags" Target="../tags/tag58.xml"/><Relationship Id="rId2" Type="http://schemas.openxmlformats.org/officeDocument/2006/relationships/tags" Target="../tags/tag57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CD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 descr="女神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40" y="1313815"/>
            <a:ext cx="12192000" cy="5767705"/>
          </a:xfrm>
          <a:prstGeom prst="rect">
            <a:avLst/>
          </a:prstGeom>
        </p:spPr>
      </p:pic>
      <p:sp>
        <p:nvSpPr>
          <p:cNvPr id="9" name="矩形 8"/>
          <p:cNvSpPr/>
          <p:nvPr userDrawn="1"/>
        </p:nvSpPr>
        <p:spPr>
          <a:xfrm>
            <a:off x="-635" y="-635"/>
            <a:ext cx="12192635" cy="1314450"/>
          </a:xfrm>
          <a:prstGeom prst="rect">
            <a:avLst/>
          </a:prstGeom>
          <a:solidFill>
            <a:srgbClr val="006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3"/>
            </p:custDataLst>
          </p:nvPr>
        </p:nvSpPr>
        <p:spPr>
          <a:xfrm>
            <a:off x="1198800" y="1360805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4"/>
            </p:custDataLst>
          </p:nvPr>
        </p:nvSpPr>
        <p:spPr>
          <a:xfrm>
            <a:off x="1198800" y="4178255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5" name="文本框 4"/>
          <p:cNvSpPr txBox="1"/>
          <p:nvPr userDrawn="1"/>
        </p:nvSpPr>
        <p:spPr>
          <a:xfrm>
            <a:off x="612140" y="456565"/>
            <a:ext cx="4983480" cy="583565"/>
          </a:xfrm>
          <a:prstGeom prst="rect">
            <a:avLst/>
          </a:prstGeom>
          <a:noFill/>
          <a:effectLst>
            <a:softEdge rad="31750"/>
          </a:effectLst>
        </p:spPr>
        <p:txBody>
          <a:bodyPr wrap="square" rtlCol="0">
            <a:spAutoFit/>
          </a:bodyPr>
          <a:lstStyle/>
          <a:p>
            <a:pPr algn="l"/>
            <a:r>
              <a:rPr lang="en-US" altLang="zh-CN" sz="3200" b="1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+mj-ea"/>
              </a:rPr>
              <a:t>C++</a:t>
            </a:r>
            <a:r>
              <a:rPr lang="zh-CN" altLang="en-US" sz="3200" b="1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+mj-ea"/>
              </a:rPr>
              <a:t>语言程序设计微课程</a:t>
            </a:r>
            <a:endParaRPr lang="zh-CN" altLang="en-US" sz="3200" b="1">
              <a:ln w="12700">
                <a:solidFill>
                  <a:schemeClr val="accent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+mj-ea"/>
              <a:ea typeface="+mj-ea"/>
              <a:cs typeface="+mj-ea"/>
            </a:endParaRPr>
          </a:p>
        </p:txBody>
      </p:sp>
      <p:pic>
        <p:nvPicPr>
          <p:cNvPr id="6" name="图片 5" descr="logo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9081135" y="218440"/>
            <a:ext cx="2496185" cy="87693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4116070" y="2484120"/>
            <a:ext cx="6882130" cy="101854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4116070" y="3560445"/>
            <a:ext cx="6882130" cy="471805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pic>
        <p:nvPicPr>
          <p:cNvPr id="6" name="图片 5" descr="e293e39f-d2ba-45d6-a631-bb94ef753d60_s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445770" y="2286000"/>
            <a:ext cx="3409950" cy="2286000"/>
          </a:xfrm>
          <a:prstGeom prst="rect">
            <a:avLst/>
          </a:prstGeom>
        </p:spPr>
      </p:pic>
      <p:sp>
        <p:nvSpPr>
          <p:cNvPr id="9" name="文本框 8"/>
          <p:cNvSpPr txBox="1"/>
          <p:nvPr userDrawn="1"/>
        </p:nvSpPr>
        <p:spPr>
          <a:xfrm>
            <a:off x="612140" y="481965"/>
            <a:ext cx="4983480" cy="521970"/>
          </a:xfrm>
          <a:prstGeom prst="rect">
            <a:avLst/>
          </a:prstGeom>
          <a:noFill/>
          <a:effectLst>
            <a:softEdge rad="31750"/>
          </a:effectLst>
        </p:spPr>
        <p:txBody>
          <a:bodyPr wrap="square" rtlCol="0">
            <a:spAutoFit/>
          </a:bodyPr>
          <a:lstStyle/>
          <a:p>
            <a:pPr algn="l"/>
            <a:r>
              <a:rPr lang="en-US" altLang="zh-CN" sz="2800" b="1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+mj-ea"/>
              </a:rPr>
              <a:t>C++</a:t>
            </a:r>
            <a:r>
              <a:rPr lang="zh-CN" altLang="en-US" sz="2800" b="1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+mj-ea"/>
              </a:rPr>
              <a:t>语言程序设计微课程</a:t>
            </a:r>
            <a:endParaRPr lang="zh-CN" altLang="en-US" sz="2800" b="1">
              <a:ln w="12700">
                <a:solidFill>
                  <a:schemeClr val="accent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+mj-ea"/>
              <a:ea typeface="+mj-ea"/>
              <a:cs typeface="+mj-e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12210" y="38869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39123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390595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39123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>
          <a:xfrm>
            <a:off x="612210" y="379165"/>
            <a:ext cx="10969200" cy="7056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20" Type="http://schemas.openxmlformats.org/officeDocument/2006/relationships/tags" Target="../tags/tag67.xml"/><Relationship Id="rId2" Type="http://schemas.openxmlformats.org/officeDocument/2006/relationships/slideLayout" Target="../slideLayouts/slideLayout2.xml"/><Relationship Id="rId19" Type="http://schemas.openxmlformats.org/officeDocument/2006/relationships/image" Target="../media/image2.png"/><Relationship Id="rId18" Type="http://schemas.openxmlformats.org/officeDocument/2006/relationships/tags" Target="../tags/tag66.xml"/><Relationship Id="rId17" Type="http://schemas.openxmlformats.org/officeDocument/2006/relationships/tags" Target="../tags/tag65.xml"/><Relationship Id="rId16" Type="http://schemas.openxmlformats.org/officeDocument/2006/relationships/tags" Target="../tags/tag64.xml"/><Relationship Id="rId15" Type="http://schemas.openxmlformats.org/officeDocument/2006/relationships/tags" Target="../tags/tag63.xml"/><Relationship Id="rId14" Type="http://schemas.openxmlformats.org/officeDocument/2006/relationships/tags" Target="../tags/tag62.xml"/><Relationship Id="rId13" Type="http://schemas.openxmlformats.org/officeDocument/2006/relationships/image" Target="../media/image4.pn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0" y="6314440"/>
            <a:ext cx="12192635" cy="543560"/>
          </a:xfrm>
          <a:prstGeom prst="rect">
            <a:avLst/>
          </a:prstGeom>
          <a:solidFill>
            <a:srgbClr val="006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 userDrawn="1"/>
        </p:nvSpPr>
        <p:spPr>
          <a:xfrm>
            <a:off x="-635" y="1270"/>
            <a:ext cx="12192635" cy="1301115"/>
          </a:xfrm>
          <a:prstGeom prst="rect">
            <a:avLst/>
          </a:prstGeom>
          <a:solidFill>
            <a:srgbClr val="006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 descr="logo_b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7884795" y="0"/>
            <a:ext cx="4307205" cy="1302385"/>
          </a:xfrm>
          <a:prstGeom prst="rect">
            <a:avLst/>
          </a:prstGeom>
        </p:spPr>
      </p:pic>
      <p:sp>
        <p:nvSpPr>
          <p:cNvPr id="2" name="标题占位符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612210" y="379165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6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7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8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pic>
        <p:nvPicPr>
          <p:cNvPr id="8" name="图片 7" descr="logo"/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10580370" y="6352540"/>
            <a:ext cx="1331595" cy="467995"/>
          </a:xfrm>
          <a:prstGeom prst="rect">
            <a:avLst/>
          </a:prstGeom>
        </p:spPr>
      </p:pic>
    </p:spTree>
    <p:custDataLst>
      <p:tags r:id="rId20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bg1"/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2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20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70.xml"/><Relationship Id="rId2" Type="http://schemas.openxmlformats.org/officeDocument/2006/relationships/tags" Target="../tags/tag69.xml"/><Relationship Id="rId1" Type="http://schemas.openxmlformats.org/officeDocument/2006/relationships/tags" Target="../tags/tag6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7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7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7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198800" y="1348740"/>
            <a:ext cx="9799200" cy="2570400"/>
          </a:xfrm>
        </p:spPr>
        <p:txBody>
          <a:bodyPr/>
          <a:lstStyle/>
          <a:p>
            <a:r>
              <a:rPr lang="zh-CN" altLang="en-US" dirty="0"/>
              <a:t>数组程序设计</a:t>
            </a:r>
            <a:br>
              <a:rPr lang="en-US" altLang="zh-CN" dirty="0"/>
            </a:br>
            <a:r>
              <a:rPr lang="en-US" altLang="zh-CN" dirty="0"/>
              <a:t>               </a:t>
            </a:r>
            <a:r>
              <a:rPr lang="en-US" altLang="zh-CN" sz="3200" dirty="0">
                <a:latin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lang="en-US" altLang="zh-CN" sz="3200" b="0" dirty="0">
                <a:latin typeface="微软雅黑" panose="020B0503020204020204" pitchFamily="34" charset="-122"/>
                <a:cs typeface="微软雅黑" panose="020B0503020204020204" pitchFamily="34" charset="-122"/>
              </a:rPr>
              <a:t>——</a:t>
            </a:r>
            <a:r>
              <a:rPr lang="zh-CN" altLang="en-US" sz="3200" b="0" dirty="0">
                <a:latin typeface="微软雅黑" panose="020B0503020204020204" pitchFamily="34" charset="-122"/>
                <a:cs typeface="微软雅黑" panose="020B0503020204020204" pitchFamily="34" charset="-122"/>
              </a:rPr>
              <a:t>求平均值及下标</a:t>
            </a:r>
            <a:endParaRPr lang="zh-CN" altLang="zh-CN" sz="3200" b="0" dirty="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198800" y="4465275"/>
            <a:ext cx="9799200" cy="1472400"/>
          </a:xfrm>
        </p:spPr>
        <p:txBody>
          <a:bodyPr>
            <a:normAutofit lnSpcReduction="10000"/>
          </a:bodyPr>
          <a:lstStyle/>
          <a:p>
            <a:r>
              <a:rPr lang="zh-CN" altLang="en-US" dirty="0"/>
              <a:t>能源与动力工程二班 许文博</a:t>
            </a:r>
            <a:endParaRPr lang="en-US" altLang="zh-CN" dirty="0"/>
          </a:p>
          <a:p>
            <a:r>
              <a:rPr lang="zh-CN" altLang="en-US" dirty="0"/>
              <a:t>指导教师 屈立成</a:t>
            </a:r>
            <a:endParaRPr lang="en-US" altLang="zh-CN" dirty="0"/>
          </a:p>
          <a:p>
            <a:r>
              <a:rPr lang="en-US" altLang="zh-CN" dirty="0"/>
              <a:t>2021</a:t>
            </a:r>
            <a:r>
              <a:rPr lang="zh-CN" altLang="en-US" dirty="0"/>
              <a:t>年</a:t>
            </a:r>
            <a:r>
              <a:rPr lang="en-US" altLang="zh-CN" dirty="0"/>
              <a:t>4</a:t>
            </a:r>
            <a:r>
              <a:rPr lang="zh-CN" altLang="en-US" dirty="0"/>
              <a:t>月</a:t>
            </a:r>
            <a:endParaRPr lang="zh-CN" altLang="en-US" dirty="0"/>
          </a:p>
        </p:txBody>
      </p:sp>
    </p:spTree>
    <p:custDataLst>
      <p:tags r:id="rId3"/>
    </p:custData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10556">
        <p159:morph option="byObject"/>
      </p:transition>
    </mc:Choice>
    <mc:Fallback>
      <p:transition spd="slow" advTm="10556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zh-CN" altLang="en-US">
                <a:sym typeface="+mn-ea"/>
              </a:rPr>
              <a:t>程序执行结果</a:t>
            </a:r>
            <a:endParaRPr lang="zh-CN" altLang="en-US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0190" y="1490345"/>
            <a:ext cx="9144000" cy="4759325"/>
          </a:xfrm>
        </p:spPr>
      </p:pic>
    </p:spTree>
  </p:cSld>
  <p:clrMapOvr>
    <a:masterClrMapping/>
  </p:clrMapOvr>
  <p:transition advTm="19294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谢谢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p>
            <a:endParaRPr lang="zh-CN" altLang="en-US"/>
          </a:p>
        </p:txBody>
      </p:sp>
    </p:spTree>
  </p:cSld>
  <p:clrMapOvr>
    <a:masterClrMapping/>
  </p:clrMapOvr>
  <p:transition advTm="5942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主要内容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zh-CN" altLang="en-US"/>
              <a:t>什么是数组</a:t>
            </a:r>
            <a:endParaRPr lang="zh-CN" altLang="en-US"/>
          </a:p>
          <a:p>
            <a:pPr marL="457200" indent="-457200">
              <a:buAutoNum type="arabicPeriod"/>
            </a:pPr>
            <a:r>
              <a:rPr lang="zh-CN" altLang="en-US"/>
              <a:t>一维数组</a:t>
            </a:r>
            <a:endParaRPr lang="zh-CN" altLang="en-US"/>
          </a:p>
          <a:p>
            <a:pPr marL="457200" indent="-457200">
              <a:buAutoNum type="arabicPeriod"/>
            </a:pPr>
            <a:r>
              <a:rPr lang="zh-CN" altLang="en-US"/>
              <a:t>二维数组</a:t>
            </a:r>
            <a:endParaRPr lang="en-US" altLang="zh-CN"/>
          </a:p>
          <a:p>
            <a:pPr marL="457200" indent="-457200">
              <a:buAutoNum type="arabicPeriod"/>
            </a:pPr>
            <a:r>
              <a:rPr lang="zh-CN" altLang="en-US"/>
              <a:t>数组的应用</a:t>
            </a:r>
            <a:endParaRPr lang="zh-CN" altLang="en-US"/>
          </a:p>
          <a:p>
            <a:pPr marL="457200" indent="-457200">
              <a:buAutoNum type="arabicPeriod"/>
            </a:pPr>
            <a:r>
              <a:rPr lang="zh-CN" altLang="en-US"/>
              <a:t>程序执行结果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13380">
        <p159:morph option="byObject"/>
      </p:transition>
    </mc:Choice>
    <mc:Fallback>
      <p:transition spd="slow" advTm="1338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什么是数组？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数组，即由若干同一类型的数据元素构成的有序集合。</a:t>
            </a:r>
            <a:endParaRPr lang="zh-CN" altLang="en-US"/>
          </a:p>
          <a:p>
            <a:r>
              <a:rPr lang="zh-CN" altLang="en-US"/>
              <a:t>数组中包含的元素个数称为数组的长度。</a:t>
            </a:r>
            <a:endParaRPr lang="zh-CN" altLang="en-US"/>
          </a:p>
          <a:p>
            <a:r>
              <a:rPr lang="zh-CN" altLang="en-US"/>
              <a:t>要访问数组中的某个元素，可通过数组名和该元素对应各维度的下标来定位该元素。</a:t>
            </a:r>
            <a:endParaRPr lang="en-US" altLang="zh-CN"/>
          </a:p>
          <a:p>
            <a:r>
              <a:rPr lang="zh-CN" altLang="en-US"/>
              <a:t>根据不同的数据的组织形式，数组又可以分为一维数组，二维数组，三维数组等等。本节课程主要学习一维和二维数组的定义形式和访问。</a:t>
            </a:r>
            <a:endParaRPr lang="en-US" altLang="zh-CN"/>
          </a:p>
          <a:p>
            <a:endParaRPr lang="en-US" altLang="zh-CN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29823">
        <p159:morph option="byObject"/>
      </p:transition>
    </mc:Choice>
    <mc:Fallback>
      <p:transition spd="slow" advTm="29823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一维数组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algn="l">
              <a:buClrTx/>
              <a:buSzTx/>
              <a:buNone/>
            </a:pPr>
            <a:r>
              <a:rPr lang="zh-CN" altLang="en-US"/>
              <a:t>一维数组的定义：</a:t>
            </a:r>
            <a:endParaRPr lang="zh-CN" altLang="en-US"/>
          </a:p>
          <a:p>
            <a:pPr marL="0" indent="0">
              <a:buNone/>
            </a:pPr>
            <a:r>
              <a:rPr lang="zh-CN" altLang="en-US" b="1"/>
              <a:t>数据类型</a:t>
            </a:r>
            <a:r>
              <a:rPr lang="en-US" altLang="zh-CN" b="1"/>
              <a:t> </a:t>
            </a:r>
            <a:r>
              <a:rPr lang="zh-CN" altLang="en-US" b="1"/>
              <a:t>数组名</a:t>
            </a:r>
            <a:r>
              <a:rPr lang="en-US" altLang="zh-CN" b="1"/>
              <a:t> [</a:t>
            </a:r>
            <a:r>
              <a:rPr lang="zh-CN" altLang="en-US" b="1"/>
              <a:t>常量表达式</a:t>
            </a:r>
            <a:r>
              <a:rPr lang="en-US" altLang="zh-CN" b="1"/>
              <a:t>];</a:t>
            </a:r>
            <a:endParaRPr lang="en-US" altLang="zh-CN"/>
          </a:p>
          <a:p>
            <a:pPr marL="0" algn="l">
              <a:buClrTx/>
              <a:buSzTx/>
              <a:buNone/>
            </a:pPr>
            <a:r>
              <a:rPr lang="zh-CN" altLang="en-US"/>
              <a:t>例如，存储</a:t>
            </a:r>
            <a:r>
              <a:rPr lang="zh-CN" altLang="en-US"/>
              <a:t>60名学生的成绩，可以定义一维数组：</a:t>
            </a:r>
            <a:endParaRPr lang="zh-CN" altLang="en-US"/>
          </a:p>
          <a:p>
            <a:pPr marL="0" algn="l">
              <a:buClrTx/>
              <a:buSzTx/>
              <a:buNone/>
            </a:pPr>
            <a:r>
              <a:rPr lang="zh-CN" altLang="en-US"/>
              <a:t>   float score[60];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20000"/>
          </a:bodyPr>
          <a:lstStyle/>
          <a:p>
            <a:pPr marL="0" indent="0">
              <a:buNone/>
            </a:pPr>
            <a:r>
              <a:rPr lang="zh-CN" altLang="en-US"/>
              <a:t>一维数组的访问：</a:t>
            </a:r>
            <a:endParaRPr lang="en-US" altLang="zh-CN"/>
          </a:p>
          <a:p>
            <a:r>
              <a:rPr lang="zh-CN" altLang="en-US"/>
              <a:t>一维数组的访问通过数组名和各元素对应维度的下标来确定该元素。</a:t>
            </a:r>
            <a:endParaRPr lang="zh-CN" altLang="en-US"/>
          </a:p>
          <a:p>
            <a:r>
              <a:rPr lang="zh-CN" altLang="en-US"/>
              <a:t>下标可以是常量也可以是变量，访问数组时下标从</a:t>
            </a:r>
            <a:r>
              <a:rPr lang="en-US" altLang="zh-CN"/>
              <a:t>0</a:t>
            </a:r>
            <a:r>
              <a:rPr lang="zh-CN" altLang="en-US"/>
              <a:t>开始取值。</a:t>
            </a:r>
            <a:endParaRPr lang="zh-CN" altLang="en-US"/>
          </a:p>
          <a:p>
            <a:r>
              <a:rPr lang="zh-CN" altLang="en-US"/>
              <a:t>长度为</a:t>
            </a:r>
            <a:r>
              <a:rPr lang="en-US" altLang="zh-CN"/>
              <a:t>N</a:t>
            </a:r>
            <a:r>
              <a:rPr lang="zh-CN" altLang="en-US"/>
              <a:t>的数组，其下标的取值范围为</a:t>
            </a:r>
            <a:r>
              <a:rPr lang="en-US" altLang="zh-CN"/>
              <a:t>0~(N-1)</a:t>
            </a:r>
            <a:r>
              <a:rPr lang="zh-CN" altLang="en-US"/>
              <a:t>。</a:t>
            </a:r>
            <a:endParaRPr lang="zh-CN" altLang="en-US"/>
          </a:p>
          <a:p>
            <a:r>
              <a:rPr lang="zh-CN" altLang="en-US"/>
              <a:t>例如</a:t>
            </a:r>
            <a:r>
              <a:rPr lang="zh-CN"/>
              <a:t>，</a:t>
            </a:r>
            <a:r>
              <a:rPr lang="en-US" altLang="zh-CN"/>
              <a:t>score[9] </a:t>
            </a:r>
            <a:r>
              <a:rPr lang="zh-CN" altLang="en-US"/>
              <a:t>表示第</a:t>
            </a:r>
            <a:r>
              <a:rPr lang="en-US" altLang="zh-CN"/>
              <a:t>10</a:t>
            </a:r>
            <a:r>
              <a:rPr lang="zh-CN" altLang="en-US"/>
              <a:t>个学生的成绩。</a:t>
            </a:r>
            <a:endParaRPr lang="en-US" altLang="zh-CN"/>
          </a:p>
          <a:p>
            <a:endParaRPr lang="en-US" altLang="zh-CN"/>
          </a:p>
        </p:txBody>
      </p:sp>
    </p:spTree>
    <p:custDataLst>
      <p:tags r:id="rId1"/>
    </p:custDataLst>
  </p:cSld>
  <p:clrMapOvr>
    <a:masterClrMapping/>
  </p:clrMapOvr>
  <p:transition advTm="4306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ym typeface="+mn-ea"/>
              </a:rPr>
              <a:t>二维数组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l">
              <a:buClrTx/>
              <a:buSzTx/>
              <a:buNone/>
            </a:pPr>
            <a:r>
              <a:rPr lang="zh-CN" altLang="en-US"/>
              <a:t>二维数组的定义：</a:t>
            </a:r>
            <a:endParaRPr lang="zh-CN" altLang="en-US"/>
          </a:p>
          <a:p>
            <a:pPr marL="0" algn="l">
              <a:buClrTx/>
              <a:buSzTx/>
              <a:buNone/>
            </a:pPr>
            <a:r>
              <a:rPr lang="zh-CN" altLang="en-US" b="1"/>
              <a:t>数据类型 数组名 [常量表达式1][常量表达式2];</a:t>
            </a:r>
            <a:endParaRPr lang="zh-CN" altLang="en-US" b="1"/>
          </a:p>
          <a:p>
            <a:pPr marL="0" indent="0" algn="l">
              <a:buClrTx/>
              <a:buSzTx/>
              <a:buNone/>
            </a:pPr>
            <a:r>
              <a:rPr lang="zh-CN" altLang="en-US" dirty="0"/>
              <a:t>例如,存储60名学生3门课程的成绩，用二维数组表示为:</a:t>
            </a:r>
            <a:endParaRPr lang="zh-CN" altLang="en-US" dirty="0"/>
          </a:p>
          <a:p>
            <a:pPr marL="0" indent="0" algn="l">
              <a:buClrTx/>
              <a:buSzTx/>
              <a:buNone/>
            </a:pPr>
            <a:r>
              <a:rPr lang="zh-CN" altLang="en-US" dirty="0"/>
              <a:t>    float score[60][3]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zh-CN" altLang="en-US" dirty="0"/>
              <a:t>二维数组的访问：</a:t>
            </a:r>
            <a:endParaRPr lang="en-US" altLang="zh-CN" dirty="0"/>
          </a:p>
          <a:p>
            <a:r>
              <a:rPr lang="zh-CN" altLang="en-US" dirty="0"/>
              <a:t>二维数组有两个下标，分别被称为行下标和列下标。</a:t>
            </a:r>
            <a:endParaRPr lang="zh-CN" altLang="en-US" dirty="0"/>
          </a:p>
          <a:p>
            <a:r>
              <a:rPr lang="zh-CN" altLang="en-US">
                <a:sym typeface="+mn-ea"/>
              </a:rPr>
              <a:t>例如</a:t>
            </a:r>
            <a:r>
              <a:rPr lang="zh-CN">
                <a:sym typeface="+mn-ea"/>
              </a:rPr>
              <a:t>，</a:t>
            </a:r>
            <a:r>
              <a:rPr lang="en-US" altLang="zh-CN">
                <a:sym typeface="+mn-ea"/>
              </a:rPr>
              <a:t>score[9][1] </a:t>
            </a:r>
            <a:r>
              <a:rPr lang="zh-CN" altLang="en-US">
                <a:sym typeface="+mn-ea"/>
              </a:rPr>
              <a:t>表示第</a:t>
            </a:r>
            <a:r>
              <a:rPr lang="en-US" altLang="zh-CN">
                <a:sym typeface="+mn-ea"/>
              </a:rPr>
              <a:t>10</a:t>
            </a:r>
            <a:r>
              <a:rPr lang="zh-CN" altLang="en-US">
                <a:sym typeface="+mn-ea"/>
              </a:rPr>
              <a:t>个学生第</a:t>
            </a:r>
            <a:r>
              <a:rPr lang="en-US" altLang="zh-CN">
                <a:sym typeface="+mn-ea"/>
              </a:rPr>
              <a:t>2</a:t>
            </a:r>
            <a:r>
              <a:rPr lang="zh-CN" altLang="en-US">
                <a:sym typeface="+mn-ea"/>
              </a:rPr>
              <a:t>门课程的成绩。</a:t>
            </a:r>
            <a:endParaRPr lang="zh-CN" altLang="en-US" dirty="0"/>
          </a:p>
          <a:p>
            <a:r>
              <a:rPr lang="zh-CN" altLang="en-US" dirty="0"/>
              <a:t>二维数组在内存中按照先行后列的顺序线性排列，即先存储下标为零的行的三个元素然后再存储下标为</a:t>
            </a:r>
            <a:r>
              <a:rPr lang="en-US" altLang="zh-CN" dirty="0"/>
              <a:t>1</a:t>
            </a:r>
            <a:r>
              <a:rPr lang="zh-CN" altLang="en-US" dirty="0"/>
              <a:t>的行的三个元素。</a:t>
            </a:r>
            <a:endParaRPr lang="zh-CN" altLang="en-US" dirty="0"/>
          </a:p>
          <a:p>
            <a:endParaRPr lang="zh-CN" altLang="en-US" dirty="0"/>
          </a:p>
        </p:txBody>
      </p:sp>
    </p:spTree>
    <p:custDataLst>
      <p:tags r:id="rId1"/>
    </p:custDataLst>
  </p:cSld>
  <p:clrMapOvr>
    <a:masterClrMapping/>
  </p:clrMapOvr>
  <p:transition advTm="2594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数组的应用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/>
              <a:t>例：求数组元素的平均值、大于平均值的元素及其下标。</a:t>
            </a:r>
            <a:endParaRPr lang="en-US" altLang="zh-CN"/>
          </a:p>
          <a:p>
            <a:pPr marL="457200" lvl="1" indent="0">
              <a:buNone/>
            </a:pPr>
            <a:r>
              <a:rPr lang="zh-CN" altLang="zh-CN" sz="2200"/>
              <a:t>有一组数据</a:t>
            </a:r>
            <a:r>
              <a:rPr lang="en-US" altLang="zh-CN" sz="2200"/>
              <a:t>a={77,65.76,32,75,82,67,95,85,56,78}</a:t>
            </a:r>
            <a:r>
              <a:rPr lang="zh-CN" altLang="zh-CN" sz="2200"/>
              <a:t>存储在数组中，编写程序求出这组数据的平均值，并且输出所有高于平均值的数及其在数组中的下标。</a:t>
            </a:r>
            <a:endParaRPr lang="zh-CN" altLang="zh-CN" sz="2200"/>
          </a:p>
          <a:p>
            <a:pPr marL="457200" lvl="1" indent="0">
              <a:buNone/>
            </a:pPr>
            <a:r>
              <a:rPr lang="zh-CN" altLang="zh-CN" sz="2200"/>
              <a:t>如</a:t>
            </a:r>
            <a:r>
              <a:rPr lang="en-US" altLang="zh-CN" sz="2200"/>
              <a:t>95</a:t>
            </a:r>
            <a:r>
              <a:rPr lang="zh-CN" altLang="zh-CN" sz="2200"/>
              <a:t>是高于平均值的数，应该输出为：</a:t>
            </a:r>
            <a:endParaRPr lang="zh-CN" altLang="zh-CN" sz="2200"/>
          </a:p>
          <a:p>
            <a:pPr marL="457200" lvl="1" indent="0">
              <a:buNone/>
            </a:pPr>
            <a:r>
              <a:rPr lang="en-US" altLang="zh-CN" sz="2200"/>
              <a:t>         </a:t>
            </a:r>
            <a:r>
              <a:rPr lang="zh-CN" altLang="zh-CN" sz="2200"/>
              <a:t>下标：</a:t>
            </a:r>
            <a:r>
              <a:rPr lang="en-US" altLang="zh-CN" sz="2200"/>
              <a:t>7   </a:t>
            </a:r>
            <a:r>
              <a:rPr lang="zh-CN" altLang="zh-CN" sz="2200"/>
              <a:t>值：</a:t>
            </a:r>
            <a:r>
              <a:rPr lang="en-US" altLang="zh-CN" sz="2200"/>
              <a:t>95</a:t>
            </a:r>
            <a:endParaRPr lang="zh-CN" altLang="zh-CN" sz="2200"/>
          </a:p>
        </p:txBody>
      </p:sp>
    </p:spTree>
    <p:custDataLst>
      <p:tags r:id="rId1"/>
    </p:custDataLst>
  </p:cSld>
  <p:clrMapOvr>
    <a:masterClrMapping/>
  </p:clrMapOvr>
  <p:transition advTm="1850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设计思路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/>
              <a:t>任务分析：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在这道题中，有两件事情需要完成：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（</a:t>
            </a:r>
            <a:r>
              <a:rPr lang="en-US" altLang="zh-CN"/>
              <a:t>1</a:t>
            </a:r>
            <a:r>
              <a:rPr lang="zh-CN" altLang="en-US"/>
              <a:t>）求出这组数据的平均值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（</a:t>
            </a:r>
            <a:r>
              <a:rPr lang="en-US" altLang="zh-CN"/>
              <a:t>2</a:t>
            </a:r>
            <a:r>
              <a:rPr lang="zh-CN" altLang="en-US"/>
              <a:t>）找出高于平均值的数，并输出这些数及其下标。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p>
            <a:pPr marL="0" indent="0">
              <a:buNone/>
            </a:pPr>
            <a:r>
              <a:rPr lang="zh-CN" altLang="en-US">
                <a:sym typeface="+mn-ea"/>
              </a:rPr>
              <a:t>算法设计：</a:t>
            </a:r>
            <a:endParaRPr lang="zh-CN" altLang="en-US">
              <a:sym typeface="+mn-ea"/>
            </a:endParaRPr>
          </a:p>
          <a:p>
            <a:r>
              <a:rPr lang="zh-CN" altLang="en-US">
                <a:sym typeface="+mn-ea"/>
              </a:rPr>
              <a:t>完成任务需要两个循环。</a:t>
            </a:r>
            <a:endParaRPr lang="zh-CN" altLang="en-US">
              <a:sym typeface="+mn-ea"/>
            </a:endParaRPr>
          </a:p>
          <a:p>
            <a:r>
              <a:rPr lang="zh-CN" altLang="en-US">
                <a:sym typeface="+mn-ea"/>
              </a:rPr>
              <a:t>第一个循环对数组中的元素进行求和，求最终求出平均值。</a:t>
            </a:r>
            <a:endParaRPr lang="zh-CN" altLang="en-US">
              <a:sym typeface="+mn-ea"/>
            </a:endParaRPr>
          </a:p>
          <a:p>
            <a:r>
              <a:rPr lang="zh-CN" altLang="en-US">
                <a:sym typeface="+mn-ea"/>
              </a:rPr>
              <a:t>第二个循环中，可设计一个</a:t>
            </a:r>
            <a:r>
              <a:rPr lang="en-US" altLang="zh-CN">
                <a:sym typeface="+mn-ea"/>
              </a:rPr>
              <a:t>if</a:t>
            </a:r>
            <a:r>
              <a:rPr lang="zh-CN" altLang="en-US">
                <a:sym typeface="+mn-ea"/>
              </a:rPr>
              <a:t>语句来</a:t>
            </a:r>
            <a:r>
              <a:rPr lang="zh-CN" altLang="en-US">
                <a:sym typeface="+mn-ea"/>
              </a:rPr>
              <a:t>判断当前元素是否大于平均值</a:t>
            </a:r>
            <a:r>
              <a:rPr lang="zh-CN" altLang="en-US">
                <a:sym typeface="+mn-ea"/>
              </a:rPr>
              <a:t>。如果元素大于平均值，则输出这个元素和他的下标。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  <p:transition advTm="2986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程序流程图</a:t>
            </a:r>
            <a:endParaRPr lang="zh-CN" altLang="en-US" dirty="0"/>
          </a:p>
        </p:txBody>
      </p:sp>
      <p:sp>
        <p:nvSpPr>
          <p:cNvPr id="4" name="流程图: 过程 3"/>
          <p:cNvSpPr/>
          <p:nvPr/>
        </p:nvSpPr>
        <p:spPr>
          <a:xfrm>
            <a:off x="699135" y="2308225"/>
            <a:ext cx="2350770" cy="4318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600">
                <a:solidFill>
                  <a:schemeClr val="tx1"/>
                </a:solidFill>
              </a:rPr>
              <a:t>初始化数组</a:t>
            </a:r>
            <a:r>
              <a:rPr lang="en-US" altLang="zh-CN" sz="1600">
                <a:solidFill>
                  <a:schemeClr val="tx1"/>
                </a:solidFill>
              </a:rPr>
              <a:t>a</a:t>
            </a:r>
            <a:endParaRPr lang="en-US" altLang="zh-CN" sz="1600">
              <a:solidFill>
                <a:schemeClr val="tx1"/>
              </a:solidFill>
            </a:endParaRPr>
          </a:p>
        </p:txBody>
      </p:sp>
      <p:sp>
        <p:nvSpPr>
          <p:cNvPr id="6" name="流程图: 决策 5"/>
          <p:cNvSpPr/>
          <p:nvPr/>
        </p:nvSpPr>
        <p:spPr>
          <a:xfrm>
            <a:off x="8582343" y="3967480"/>
            <a:ext cx="2350135" cy="848995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chemeClr val="tx1"/>
                </a:solidFill>
              </a:rPr>
              <a:t>元素大于平均值？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8" name="流程图: 数据 7"/>
          <p:cNvSpPr/>
          <p:nvPr/>
        </p:nvSpPr>
        <p:spPr>
          <a:xfrm>
            <a:off x="8582660" y="5080635"/>
            <a:ext cx="2349500" cy="611505"/>
          </a:xfrm>
          <a:prstGeom prst="flowChartInputOutp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chemeClr val="tx1"/>
                </a:solidFill>
              </a:rPr>
              <a:t>输出元素值和下标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9" name="流程图: 过程 8"/>
          <p:cNvSpPr/>
          <p:nvPr/>
        </p:nvSpPr>
        <p:spPr>
          <a:xfrm>
            <a:off x="698500" y="4003040"/>
            <a:ext cx="2350770" cy="4318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chemeClr val="tx1"/>
                </a:solidFill>
              </a:rPr>
              <a:t>求数组元素的平均值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1" name="流程图: 终止 10"/>
          <p:cNvSpPr/>
          <p:nvPr/>
        </p:nvSpPr>
        <p:spPr>
          <a:xfrm>
            <a:off x="1149350" y="1680210"/>
            <a:ext cx="1450975" cy="302260"/>
          </a:xfrm>
          <a:prstGeom prst="flowChartTermina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chemeClr val="tx1"/>
                </a:solidFill>
                <a:sym typeface="+mn-ea"/>
              </a:rPr>
              <a:t>开始</a:t>
            </a:r>
            <a:endParaRPr lang="zh-CN" altLang="en-US"/>
          </a:p>
        </p:txBody>
      </p:sp>
      <p:sp>
        <p:nvSpPr>
          <p:cNvPr id="12" name="流程图: 预定义过程 11"/>
          <p:cNvSpPr/>
          <p:nvPr/>
        </p:nvSpPr>
        <p:spPr>
          <a:xfrm>
            <a:off x="786130" y="3065780"/>
            <a:ext cx="2176145" cy="611505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chemeClr val="tx1"/>
                </a:solidFill>
                <a:sym typeface="+mn-ea"/>
              </a:rPr>
              <a:t>循环求数组元素的和</a:t>
            </a:r>
            <a:endParaRPr lang="zh-CN" altLang="en-US"/>
          </a:p>
        </p:txBody>
      </p:sp>
      <p:sp>
        <p:nvSpPr>
          <p:cNvPr id="13" name="流程图: 预定义过程 12"/>
          <p:cNvSpPr/>
          <p:nvPr/>
        </p:nvSpPr>
        <p:spPr>
          <a:xfrm>
            <a:off x="786130" y="4760595"/>
            <a:ext cx="2176145" cy="611505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chemeClr val="tx1"/>
                </a:solidFill>
                <a:sym typeface="+mn-ea"/>
              </a:rPr>
              <a:t>输出大于平均值的元素</a:t>
            </a:r>
            <a:endParaRPr lang="zh-CN" altLang="en-US"/>
          </a:p>
        </p:txBody>
      </p:sp>
      <p:sp>
        <p:nvSpPr>
          <p:cNvPr id="14" name="流程图: 终止 13"/>
          <p:cNvSpPr/>
          <p:nvPr/>
        </p:nvSpPr>
        <p:spPr>
          <a:xfrm>
            <a:off x="1148080" y="5697855"/>
            <a:ext cx="1450975" cy="302260"/>
          </a:xfrm>
          <a:prstGeom prst="flowChartTermina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chemeClr val="tx1"/>
                </a:solidFill>
                <a:sym typeface="+mn-ea"/>
              </a:rPr>
              <a:t>结束</a:t>
            </a:r>
            <a:endParaRPr lang="zh-CN" altLang="en-US"/>
          </a:p>
        </p:txBody>
      </p:sp>
      <p:cxnSp>
        <p:nvCxnSpPr>
          <p:cNvPr id="15" name="直接箭头连接符 14"/>
          <p:cNvCxnSpPr>
            <a:stCxn id="11" idx="2"/>
            <a:endCxn id="4" idx="0"/>
          </p:cNvCxnSpPr>
          <p:nvPr/>
        </p:nvCxnSpPr>
        <p:spPr>
          <a:xfrm flipH="1">
            <a:off x="1874520" y="1982470"/>
            <a:ext cx="635" cy="325755"/>
          </a:xfrm>
          <a:prstGeom prst="straightConnector1">
            <a:avLst/>
          </a:prstGeom>
          <a:ln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>
            <a:stCxn id="4" idx="2"/>
            <a:endCxn id="12" idx="0"/>
          </p:cNvCxnSpPr>
          <p:nvPr/>
        </p:nvCxnSpPr>
        <p:spPr>
          <a:xfrm>
            <a:off x="1874520" y="2740025"/>
            <a:ext cx="0" cy="325755"/>
          </a:xfrm>
          <a:prstGeom prst="straightConnector1">
            <a:avLst/>
          </a:prstGeom>
          <a:ln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>
            <a:stCxn id="12" idx="2"/>
            <a:endCxn id="9" idx="0"/>
          </p:cNvCxnSpPr>
          <p:nvPr/>
        </p:nvCxnSpPr>
        <p:spPr>
          <a:xfrm flipH="1">
            <a:off x="1873885" y="3677285"/>
            <a:ext cx="635" cy="325755"/>
          </a:xfrm>
          <a:prstGeom prst="straightConnector1">
            <a:avLst/>
          </a:prstGeom>
          <a:ln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>
            <a:stCxn id="9" idx="2"/>
            <a:endCxn id="13" idx="0"/>
          </p:cNvCxnSpPr>
          <p:nvPr/>
        </p:nvCxnSpPr>
        <p:spPr>
          <a:xfrm>
            <a:off x="1873885" y="4434840"/>
            <a:ext cx="635" cy="325755"/>
          </a:xfrm>
          <a:prstGeom prst="straightConnector1">
            <a:avLst/>
          </a:prstGeom>
          <a:ln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箭头连接符 18"/>
          <p:cNvCxnSpPr>
            <a:stCxn id="13" idx="2"/>
            <a:endCxn id="14" idx="0"/>
          </p:cNvCxnSpPr>
          <p:nvPr/>
        </p:nvCxnSpPr>
        <p:spPr>
          <a:xfrm flipH="1">
            <a:off x="1873885" y="5372100"/>
            <a:ext cx="635" cy="325755"/>
          </a:xfrm>
          <a:prstGeom prst="straightConnector1">
            <a:avLst/>
          </a:prstGeom>
          <a:ln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流程图: 过程 20"/>
          <p:cNvSpPr/>
          <p:nvPr/>
        </p:nvSpPr>
        <p:spPr>
          <a:xfrm>
            <a:off x="8582025" y="1908810"/>
            <a:ext cx="2350770" cy="681355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1600">
                <a:solidFill>
                  <a:schemeClr val="tx1"/>
                </a:solidFill>
              </a:rPr>
              <a:t>N=</a:t>
            </a:r>
            <a:r>
              <a:rPr lang="zh-CN" altLang="en-US" sz="1600">
                <a:solidFill>
                  <a:schemeClr val="tx1"/>
                </a:solidFill>
              </a:rPr>
              <a:t>数组长度</a:t>
            </a:r>
            <a:endParaRPr lang="zh-CN" altLang="en-US" sz="1600">
              <a:solidFill>
                <a:schemeClr val="tx1"/>
              </a:solidFill>
            </a:endParaRPr>
          </a:p>
          <a:p>
            <a:pPr algn="ctr"/>
            <a:r>
              <a:rPr lang="zh-CN" altLang="en-US" sz="1600">
                <a:solidFill>
                  <a:schemeClr val="tx1"/>
                </a:solidFill>
              </a:rPr>
              <a:t>初始化循环变量</a:t>
            </a:r>
            <a:r>
              <a:rPr lang="en-US" altLang="zh-CN" sz="1600">
                <a:solidFill>
                  <a:schemeClr val="tx1"/>
                </a:solidFill>
              </a:rPr>
              <a:t> i=0</a:t>
            </a:r>
            <a:endParaRPr lang="en-US" altLang="zh-CN" sz="1600">
              <a:solidFill>
                <a:schemeClr val="tx1"/>
              </a:solidFill>
            </a:endParaRPr>
          </a:p>
        </p:txBody>
      </p:sp>
      <p:sp>
        <p:nvSpPr>
          <p:cNvPr id="22" name="流程图: 决策 21"/>
          <p:cNvSpPr/>
          <p:nvPr/>
        </p:nvSpPr>
        <p:spPr>
          <a:xfrm>
            <a:off x="8582343" y="2854325"/>
            <a:ext cx="2350135" cy="848995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tx1"/>
                </a:solidFill>
              </a:rPr>
              <a:t>i &lt; N</a:t>
            </a:r>
            <a:r>
              <a:rPr lang="zh-CN" altLang="en-US">
                <a:solidFill>
                  <a:schemeClr val="tx1"/>
                </a:solidFill>
              </a:rPr>
              <a:t>？</a:t>
            </a:r>
            <a:endParaRPr lang="zh-CN" altLang="en-US">
              <a:solidFill>
                <a:schemeClr val="tx1"/>
              </a:solidFill>
            </a:endParaRPr>
          </a:p>
        </p:txBody>
      </p:sp>
      <p:cxnSp>
        <p:nvCxnSpPr>
          <p:cNvPr id="24" name="直接箭头连接符 23"/>
          <p:cNvCxnSpPr>
            <a:stCxn id="32" idx="2"/>
            <a:endCxn id="21" idx="0"/>
          </p:cNvCxnSpPr>
          <p:nvPr/>
        </p:nvCxnSpPr>
        <p:spPr>
          <a:xfrm>
            <a:off x="9757410" y="1692910"/>
            <a:ext cx="0" cy="215900"/>
          </a:xfrm>
          <a:prstGeom prst="straightConnector1">
            <a:avLst/>
          </a:prstGeom>
          <a:ln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箭头连接符 24"/>
          <p:cNvCxnSpPr>
            <a:stCxn id="21" idx="2"/>
            <a:endCxn id="22" idx="0"/>
          </p:cNvCxnSpPr>
          <p:nvPr/>
        </p:nvCxnSpPr>
        <p:spPr>
          <a:xfrm>
            <a:off x="9745345" y="2590165"/>
            <a:ext cx="635" cy="264160"/>
          </a:xfrm>
          <a:prstGeom prst="straightConnector1">
            <a:avLst/>
          </a:prstGeom>
          <a:ln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箭头连接符 25"/>
          <p:cNvCxnSpPr>
            <a:stCxn id="22" idx="2"/>
            <a:endCxn id="6" idx="0"/>
          </p:cNvCxnSpPr>
          <p:nvPr/>
        </p:nvCxnSpPr>
        <p:spPr>
          <a:xfrm>
            <a:off x="9745980" y="3703320"/>
            <a:ext cx="0" cy="264160"/>
          </a:xfrm>
          <a:prstGeom prst="straightConnector1">
            <a:avLst/>
          </a:prstGeom>
          <a:ln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箭头连接符 26"/>
          <p:cNvCxnSpPr>
            <a:stCxn id="6" idx="2"/>
            <a:endCxn id="8" idx="1"/>
          </p:cNvCxnSpPr>
          <p:nvPr/>
        </p:nvCxnSpPr>
        <p:spPr>
          <a:xfrm flipH="1">
            <a:off x="9745345" y="4816475"/>
            <a:ext cx="635" cy="264160"/>
          </a:xfrm>
          <a:prstGeom prst="straightConnector1">
            <a:avLst/>
          </a:prstGeom>
          <a:ln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流程图: 终止 27"/>
          <p:cNvSpPr/>
          <p:nvPr/>
        </p:nvSpPr>
        <p:spPr>
          <a:xfrm>
            <a:off x="9031605" y="5956300"/>
            <a:ext cx="1450975" cy="302260"/>
          </a:xfrm>
          <a:prstGeom prst="flowChartTermina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chemeClr val="tx1"/>
                </a:solidFill>
                <a:sym typeface="+mn-ea"/>
              </a:rPr>
              <a:t>结束</a:t>
            </a:r>
            <a:endParaRPr lang="zh-CN" altLang="en-US"/>
          </a:p>
        </p:txBody>
      </p:sp>
      <p:cxnSp>
        <p:nvCxnSpPr>
          <p:cNvPr id="29" name="直接箭头连接符 28"/>
          <p:cNvCxnSpPr>
            <a:stCxn id="8" idx="4"/>
            <a:endCxn id="28" idx="0"/>
          </p:cNvCxnSpPr>
          <p:nvPr/>
        </p:nvCxnSpPr>
        <p:spPr>
          <a:xfrm>
            <a:off x="9745345" y="5692140"/>
            <a:ext cx="0" cy="264160"/>
          </a:xfrm>
          <a:prstGeom prst="straightConnector1">
            <a:avLst/>
          </a:prstGeom>
          <a:ln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肘形连接符 29"/>
          <p:cNvCxnSpPr>
            <a:stCxn id="6" idx="1"/>
          </p:cNvCxnSpPr>
          <p:nvPr/>
        </p:nvCxnSpPr>
        <p:spPr>
          <a:xfrm rot="10800000" flipH="1">
            <a:off x="8570595" y="2718435"/>
            <a:ext cx="1173480" cy="1673860"/>
          </a:xfrm>
          <a:prstGeom prst="bentConnector4">
            <a:avLst>
              <a:gd name="adj1" fmla="val -38419"/>
              <a:gd name="adj2" fmla="val 100000"/>
            </a:avLst>
          </a:prstGeom>
          <a:ln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肘形连接符 30"/>
          <p:cNvCxnSpPr>
            <a:stCxn id="22" idx="3"/>
          </p:cNvCxnSpPr>
          <p:nvPr/>
        </p:nvCxnSpPr>
        <p:spPr>
          <a:xfrm flipH="1">
            <a:off x="9744075" y="3279140"/>
            <a:ext cx="1176655" cy="2574925"/>
          </a:xfrm>
          <a:prstGeom prst="bentConnector4">
            <a:avLst>
              <a:gd name="adj1" fmla="val -68051"/>
              <a:gd name="adj2" fmla="val 99975"/>
            </a:avLst>
          </a:prstGeom>
          <a:ln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流程图: 终止 31"/>
          <p:cNvSpPr/>
          <p:nvPr/>
        </p:nvSpPr>
        <p:spPr>
          <a:xfrm>
            <a:off x="9031605" y="1390650"/>
            <a:ext cx="1450975" cy="302260"/>
          </a:xfrm>
          <a:prstGeom prst="flowChartTermina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chemeClr val="tx1"/>
                </a:solidFill>
                <a:sym typeface="+mn-ea"/>
              </a:rPr>
              <a:t>开始</a:t>
            </a:r>
            <a:endParaRPr lang="zh-CN" altLang="en-US"/>
          </a:p>
        </p:txBody>
      </p:sp>
      <p:sp>
        <p:nvSpPr>
          <p:cNvPr id="33" name="文本框 32"/>
          <p:cNvSpPr txBox="1"/>
          <p:nvPr/>
        </p:nvSpPr>
        <p:spPr>
          <a:xfrm>
            <a:off x="9858375" y="3651250"/>
            <a:ext cx="4114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/>
              <a:t>是</a:t>
            </a:r>
            <a:endParaRPr lang="zh-CN" altLang="en-US"/>
          </a:p>
        </p:txBody>
      </p:sp>
      <p:sp>
        <p:nvSpPr>
          <p:cNvPr id="34" name="文本框 33"/>
          <p:cNvSpPr txBox="1"/>
          <p:nvPr/>
        </p:nvSpPr>
        <p:spPr>
          <a:xfrm>
            <a:off x="9858375" y="4712335"/>
            <a:ext cx="4114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/>
              <a:t>是</a:t>
            </a:r>
            <a:endParaRPr lang="zh-CN" altLang="en-US"/>
          </a:p>
        </p:txBody>
      </p:sp>
      <p:sp>
        <p:nvSpPr>
          <p:cNvPr id="35" name="文本框 34"/>
          <p:cNvSpPr txBox="1"/>
          <p:nvPr/>
        </p:nvSpPr>
        <p:spPr>
          <a:xfrm>
            <a:off x="10932160" y="2910840"/>
            <a:ext cx="4114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/>
              <a:t>否</a:t>
            </a:r>
            <a:endParaRPr lang="zh-CN" altLang="en-US"/>
          </a:p>
        </p:txBody>
      </p:sp>
      <p:sp>
        <p:nvSpPr>
          <p:cNvPr id="36" name="文本框 35"/>
          <p:cNvSpPr txBox="1"/>
          <p:nvPr/>
        </p:nvSpPr>
        <p:spPr>
          <a:xfrm>
            <a:off x="8170545" y="4003675"/>
            <a:ext cx="4114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/>
              <a:t>否</a:t>
            </a:r>
            <a:endParaRPr lang="zh-CN" altLang="en-US"/>
          </a:p>
        </p:txBody>
      </p:sp>
      <p:sp>
        <p:nvSpPr>
          <p:cNvPr id="39" name="流程图: 过程 38"/>
          <p:cNvSpPr/>
          <p:nvPr/>
        </p:nvSpPr>
        <p:spPr>
          <a:xfrm>
            <a:off x="4034790" y="2135505"/>
            <a:ext cx="2350770" cy="7747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1600">
                <a:solidFill>
                  <a:schemeClr val="tx1"/>
                </a:solidFill>
              </a:rPr>
              <a:t>N=</a:t>
            </a:r>
            <a:r>
              <a:rPr lang="zh-CN" altLang="en-US" sz="1600">
                <a:solidFill>
                  <a:schemeClr val="tx1"/>
                </a:solidFill>
              </a:rPr>
              <a:t>数组长度</a:t>
            </a:r>
            <a:endParaRPr lang="zh-CN" altLang="en-US" sz="1600">
              <a:solidFill>
                <a:schemeClr val="tx1"/>
              </a:solidFill>
            </a:endParaRPr>
          </a:p>
          <a:p>
            <a:pPr algn="ctr"/>
            <a:r>
              <a:rPr lang="zh-CN" altLang="en-US" sz="1600">
                <a:solidFill>
                  <a:schemeClr val="tx1"/>
                </a:solidFill>
              </a:rPr>
              <a:t>初始化循环变量</a:t>
            </a:r>
            <a:r>
              <a:rPr lang="en-US" altLang="zh-CN" sz="1600">
                <a:solidFill>
                  <a:schemeClr val="tx1"/>
                </a:solidFill>
              </a:rPr>
              <a:t> i=0</a:t>
            </a:r>
            <a:endParaRPr lang="en-US" altLang="zh-CN" sz="1600">
              <a:solidFill>
                <a:schemeClr val="tx1"/>
              </a:solidFill>
            </a:endParaRPr>
          </a:p>
          <a:p>
            <a:pPr algn="ctr"/>
            <a:r>
              <a:rPr lang="zh-CN" altLang="en-US" sz="1600">
                <a:solidFill>
                  <a:schemeClr val="tx1"/>
                </a:solidFill>
              </a:rPr>
              <a:t>初始化变量</a:t>
            </a:r>
            <a:r>
              <a:rPr lang="en-US" altLang="zh-CN" sz="1600">
                <a:solidFill>
                  <a:schemeClr val="tx1"/>
                </a:solidFill>
              </a:rPr>
              <a:t>sum=0</a:t>
            </a:r>
            <a:endParaRPr lang="en-US" altLang="zh-CN" sz="1600">
              <a:solidFill>
                <a:schemeClr val="tx1"/>
              </a:solidFill>
            </a:endParaRPr>
          </a:p>
        </p:txBody>
      </p:sp>
      <p:sp>
        <p:nvSpPr>
          <p:cNvPr id="40" name="流程图: 决策 39"/>
          <p:cNvSpPr/>
          <p:nvPr/>
        </p:nvSpPr>
        <p:spPr>
          <a:xfrm>
            <a:off x="4035108" y="3894455"/>
            <a:ext cx="2350135" cy="848995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tx1"/>
                </a:solidFill>
              </a:rPr>
              <a:t>i &lt; N</a:t>
            </a:r>
            <a:r>
              <a:rPr lang="zh-CN" altLang="en-US">
                <a:solidFill>
                  <a:schemeClr val="tx1"/>
                </a:solidFill>
              </a:rPr>
              <a:t>？</a:t>
            </a:r>
            <a:endParaRPr lang="zh-CN" altLang="en-US">
              <a:solidFill>
                <a:schemeClr val="tx1"/>
              </a:solidFill>
            </a:endParaRPr>
          </a:p>
        </p:txBody>
      </p:sp>
      <p:cxnSp>
        <p:nvCxnSpPr>
          <p:cNvPr id="41" name="直接箭头连接符 40"/>
          <p:cNvCxnSpPr>
            <a:stCxn id="49" idx="2"/>
            <a:endCxn id="39" idx="0"/>
          </p:cNvCxnSpPr>
          <p:nvPr/>
        </p:nvCxnSpPr>
        <p:spPr>
          <a:xfrm>
            <a:off x="5210175" y="1871345"/>
            <a:ext cx="0" cy="264160"/>
          </a:xfrm>
          <a:prstGeom prst="straightConnector1">
            <a:avLst/>
          </a:prstGeom>
          <a:ln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接箭头连接符 41"/>
          <p:cNvCxnSpPr>
            <a:stCxn id="39" idx="2"/>
            <a:endCxn id="40" idx="0"/>
          </p:cNvCxnSpPr>
          <p:nvPr/>
        </p:nvCxnSpPr>
        <p:spPr>
          <a:xfrm>
            <a:off x="5222240" y="2910205"/>
            <a:ext cx="635" cy="984250"/>
          </a:xfrm>
          <a:prstGeom prst="straightConnector1">
            <a:avLst/>
          </a:prstGeom>
          <a:ln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流程图: 终止 44"/>
          <p:cNvSpPr/>
          <p:nvPr/>
        </p:nvSpPr>
        <p:spPr>
          <a:xfrm>
            <a:off x="4484370" y="5857240"/>
            <a:ext cx="1450975" cy="302260"/>
          </a:xfrm>
          <a:prstGeom prst="flowChartTermina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chemeClr val="tx1"/>
                </a:solidFill>
                <a:sym typeface="+mn-ea"/>
              </a:rPr>
              <a:t>结束</a:t>
            </a:r>
            <a:endParaRPr lang="zh-CN" altLang="en-US"/>
          </a:p>
        </p:txBody>
      </p:sp>
      <p:cxnSp>
        <p:nvCxnSpPr>
          <p:cNvPr id="46" name="直接箭头连接符 45"/>
          <p:cNvCxnSpPr>
            <a:stCxn id="57" idx="2"/>
            <a:endCxn id="45" idx="0"/>
          </p:cNvCxnSpPr>
          <p:nvPr/>
        </p:nvCxnSpPr>
        <p:spPr>
          <a:xfrm flipH="1">
            <a:off x="5210175" y="5548630"/>
            <a:ext cx="3810" cy="308610"/>
          </a:xfrm>
          <a:prstGeom prst="straightConnector1">
            <a:avLst/>
          </a:prstGeom>
          <a:ln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肘形连接符 47"/>
          <p:cNvCxnSpPr>
            <a:stCxn id="40" idx="2"/>
            <a:endCxn id="57" idx="0"/>
          </p:cNvCxnSpPr>
          <p:nvPr/>
        </p:nvCxnSpPr>
        <p:spPr>
          <a:xfrm rot="5400000" flipV="1">
            <a:off x="5025708" y="4928553"/>
            <a:ext cx="373380" cy="3175"/>
          </a:xfrm>
          <a:prstGeom prst="bentConnector3">
            <a:avLst>
              <a:gd name="adj1" fmla="val 49915"/>
            </a:avLst>
          </a:prstGeom>
          <a:ln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流程图: 终止 48"/>
          <p:cNvSpPr/>
          <p:nvPr/>
        </p:nvSpPr>
        <p:spPr>
          <a:xfrm>
            <a:off x="4484370" y="1569085"/>
            <a:ext cx="1450975" cy="302260"/>
          </a:xfrm>
          <a:prstGeom prst="flowChartTermina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chemeClr val="tx1"/>
                </a:solidFill>
                <a:sym typeface="+mn-ea"/>
              </a:rPr>
              <a:t>开始</a:t>
            </a:r>
            <a:endParaRPr lang="zh-CN" altLang="en-US"/>
          </a:p>
        </p:txBody>
      </p:sp>
      <p:sp>
        <p:nvSpPr>
          <p:cNvPr id="50" name="文本框 49"/>
          <p:cNvSpPr txBox="1"/>
          <p:nvPr/>
        </p:nvSpPr>
        <p:spPr>
          <a:xfrm>
            <a:off x="6302375" y="4344035"/>
            <a:ext cx="4114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/>
              <a:t>是</a:t>
            </a:r>
            <a:endParaRPr lang="zh-CN" altLang="en-US"/>
          </a:p>
        </p:txBody>
      </p:sp>
      <p:sp>
        <p:nvSpPr>
          <p:cNvPr id="52" name="文本框 51"/>
          <p:cNvSpPr txBox="1"/>
          <p:nvPr/>
        </p:nvSpPr>
        <p:spPr>
          <a:xfrm>
            <a:off x="5264150" y="4724400"/>
            <a:ext cx="4114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/>
              <a:t>否</a:t>
            </a:r>
            <a:endParaRPr lang="zh-CN" altLang="en-US"/>
          </a:p>
        </p:txBody>
      </p:sp>
      <p:sp>
        <p:nvSpPr>
          <p:cNvPr id="54" name="流程图: 过程 53"/>
          <p:cNvSpPr/>
          <p:nvPr/>
        </p:nvSpPr>
        <p:spPr>
          <a:xfrm>
            <a:off x="6057900" y="3484880"/>
            <a:ext cx="1287780" cy="4318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1600">
                <a:solidFill>
                  <a:schemeClr val="tx1"/>
                </a:solidFill>
              </a:rPr>
              <a:t>sum += a[i];</a:t>
            </a:r>
            <a:endParaRPr lang="en-US" altLang="zh-CN" sz="1600">
              <a:solidFill>
                <a:schemeClr val="tx1"/>
              </a:solidFill>
            </a:endParaRPr>
          </a:p>
        </p:txBody>
      </p:sp>
      <p:cxnSp>
        <p:nvCxnSpPr>
          <p:cNvPr id="55" name="肘形连接符 54"/>
          <p:cNvCxnSpPr>
            <a:stCxn id="54" idx="0"/>
          </p:cNvCxnSpPr>
          <p:nvPr/>
        </p:nvCxnSpPr>
        <p:spPr>
          <a:xfrm rot="16200000" flipV="1">
            <a:off x="5781040" y="2552065"/>
            <a:ext cx="362585" cy="1503045"/>
          </a:xfrm>
          <a:prstGeom prst="bentConnector2">
            <a:avLst/>
          </a:prstGeom>
          <a:ln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肘形连接符 55"/>
          <p:cNvCxnSpPr>
            <a:stCxn id="40" idx="3"/>
            <a:endCxn id="54" idx="2"/>
          </p:cNvCxnSpPr>
          <p:nvPr/>
        </p:nvCxnSpPr>
        <p:spPr>
          <a:xfrm flipV="1">
            <a:off x="6397625" y="3916680"/>
            <a:ext cx="316230" cy="402590"/>
          </a:xfrm>
          <a:prstGeom prst="bentConnector2">
            <a:avLst/>
          </a:prstGeom>
          <a:ln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流程图: 过程 56"/>
          <p:cNvSpPr/>
          <p:nvPr/>
        </p:nvSpPr>
        <p:spPr>
          <a:xfrm>
            <a:off x="4038600" y="5116830"/>
            <a:ext cx="2350770" cy="4320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600">
                <a:solidFill>
                  <a:schemeClr val="tx1"/>
                </a:solidFill>
              </a:rPr>
              <a:t>平均值</a:t>
            </a:r>
            <a:r>
              <a:rPr lang="en-US" altLang="zh-CN" sz="1600">
                <a:solidFill>
                  <a:schemeClr val="tx1"/>
                </a:solidFill>
              </a:rPr>
              <a:t> avg = sum / N;</a:t>
            </a:r>
            <a:endParaRPr lang="en-US" altLang="zh-CN" sz="1600">
              <a:solidFill>
                <a:schemeClr val="tx1"/>
              </a:solidFill>
            </a:endParaRPr>
          </a:p>
        </p:txBody>
      </p:sp>
      <p:sp>
        <p:nvSpPr>
          <p:cNvPr id="58" name="文本框 57"/>
          <p:cNvSpPr txBox="1"/>
          <p:nvPr/>
        </p:nvSpPr>
        <p:spPr>
          <a:xfrm>
            <a:off x="248285" y="1542415"/>
            <a:ext cx="36004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/>
              <a:t>1</a:t>
            </a:r>
            <a:r>
              <a:rPr lang="zh-CN" altLang="en-US" b="1"/>
              <a:t>、</a:t>
            </a:r>
            <a:endParaRPr lang="zh-CN" altLang="en-US" b="1"/>
          </a:p>
          <a:p>
            <a:r>
              <a:rPr lang="zh-CN" altLang="en-US" b="1"/>
              <a:t>主流程</a:t>
            </a:r>
            <a:endParaRPr lang="zh-CN" altLang="en-US" b="1"/>
          </a:p>
        </p:txBody>
      </p:sp>
      <p:sp>
        <p:nvSpPr>
          <p:cNvPr id="59" name="文本框 58"/>
          <p:cNvSpPr txBox="1"/>
          <p:nvPr/>
        </p:nvSpPr>
        <p:spPr>
          <a:xfrm>
            <a:off x="3599815" y="1542415"/>
            <a:ext cx="360045" cy="2030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/>
              <a:t>2</a:t>
            </a:r>
            <a:r>
              <a:rPr lang="zh-CN" altLang="en-US" b="1"/>
              <a:t>、求平均值流程</a:t>
            </a:r>
            <a:endParaRPr lang="zh-CN" altLang="en-US" b="1"/>
          </a:p>
        </p:txBody>
      </p:sp>
      <p:sp>
        <p:nvSpPr>
          <p:cNvPr id="60" name="文本框 59"/>
          <p:cNvSpPr txBox="1"/>
          <p:nvPr/>
        </p:nvSpPr>
        <p:spPr>
          <a:xfrm>
            <a:off x="7692390" y="1542415"/>
            <a:ext cx="360045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/>
              <a:t>3</a:t>
            </a:r>
            <a:r>
              <a:rPr lang="zh-CN" altLang="en-US" b="1"/>
              <a:t>、输出大于平均值元素流程</a:t>
            </a:r>
            <a:endParaRPr lang="zh-CN" altLang="en-US" b="1"/>
          </a:p>
        </p:txBody>
      </p:sp>
      <p:cxnSp>
        <p:nvCxnSpPr>
          <p:cNvPr id="61" name="直接连接符 60"/>
          <p:cNvCxnSpPr/>
          <p:nvPr/>
        </p:nvCxnSpPr>
        <p:spPr>
          <a:xfrm>
            <a:off x="3421380" y="1286510"/>
            <a:ext cx="0" cy="50222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接连接符 61"/>
          <p:cNvCxnSpPr/>
          <p:nvPr/>
        </p:nvCxnSpPr>
        <p:spPr>
          <a:xfrm>
            <a:off x="7558405" y="1286510"/>
            <a:ext cx="0" cy="50222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Tm="5679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程序源代码</a:t>
            </a:r>
            <a:endParaRPr lang="zh-CN" altLang="en-US"/>
          </a:p>
        </p:txBody>
      </p:sp>
      <p:pic>
        <p:nvPicPr>
          <p:cNvPr id="5" name="内容占位符 4" descr="图形用户界面, 文本, 应用程序, 电子邮件&#10;&#10;描述已自动生成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18435" y="1503045"/>
            <a:ext cx="7089775" cy="4771390"/>
          </a:xfrm>
        </p:spPr>
      </p:pic>
      <p:sp>
        <p:nvSpPr>
          <p:cNvPr id="3" name="文本框 2"/>
          <p:cNvSpPr txBox="1"/>
          <p:nvPr/>
        </p:nvSpPr>
        <p:spPr>
          <a:xfrm>
            <a:off x="5020945" y="1823085"/>
            <a:ext cx="338963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3200" b="1">
                <a:solidFill>
                  <a:srgbClr val="FF0000"/>
                </a:solidFill>
              </a:rPr>
              <a:t>重新换成</a:t>
            </a:r>
            <a:r>
              <a:rPr lang="en-US" altLang="zh-CN" sz="3200" b="1">
                <a:solidFill>
                  <a:srgbClr val="FF0000"/>
                </a:solidFill>
              </a:rPr>
              <a:t>C++</a:t>
            </a:r>
            <a:r>
              <a:rPr lang="zh-CN" altLang="en-US" sz="3200" b="1">
                <a:solidFill>
                  <a:srgbClr val="FF0000"/>
                </a:solidFill>
              </a:rPr>
              <a:t>代码</a:t>
            </a:r>
            <a:endParaRPr lang="zh-CN" altLang="en-US" sz="32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Tm="9310"/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8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1.xml><?xml version="1.0" encoding="utf-8"?>
<p:tagLst xmlns:p="http://schemas.openxmlformats.org/presentationml/2006/main">
  <p:tag name="TIMING" val="|3.941|1.527|1.861|3.117|1.171"/>
</p:tagLst>
</file>

<file path=ppt/tags/tag72.xml><?xml version="1.0" encoding="utf-8"?>
<p:tagLst xmlns:p="http://schemas.openxmlformats.org/presentationml/2006/main">
  <p:tag name="TIMING" val="|1.963|3.611|3.315|9.234"/>
</p:tagLst>
</file>

<file path=ppt/tags/tag73.xml><?xml version="1.0" encoding="utf-8"?>
<p:tagLst xmlns:p="http://schemas.openxmlformats.org/presentationml/2006/main">
  <p:tag name="TIMING" val="|3.183|3.929|3.305|5.572|3.083|2.466|5.575|6.493|6.66"/>
</p:tagLst>
</file>

<file path=ppt/tags/tag74.xml><?xml version="1.0" encoding="utf-8"?>
<p:tagLst xmlns:p="http://schemas.openxmlformats.org/presentationml/2006/main">
  <p:tag name="TIMING" val="|2.414|2.01|1.39|10.151|1.705|3.884|1.388|1.246"/>
</p:tagLst>
</file>

<file path=ppt/tags/tag75.xml><?xml version="1.0" encoding="utf-8"?>
<p:tagLst xmlns:p="http://schemas.openxmlformats.org/presentationml/2006/main">
  <p:tag name="TIMING" val="|1.041"/>
</p:tagLst>
</file>

<file path=ppt/tags/tag76.xml><?xml version="1.0" encoding="utf-8"?>
<p:tagLst xmlns:p="http://schemas.openxmlformats.org/presentationml/2006/main">
  <p:tag name="TIMING" val="|1.698|1.972|1.268|0.884|6.523|3.875|4.392|2.7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1143</Words>
  <Application>WPS 演示</Application>
  <PresentationFormat>宽屏</PresentationFormat>
  <Paragraphs>136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9" baseType="lpstr">
      <vt:lpstr>Arial</vt:lpstr>
      <vt:lpstr>宋体</vt:lpstr>
      <vt:lpstr>Wingdings</vt:lpstr>
      <vt:lpstr>微软雅黑</vt:lpstr>
      <vt:lpstr>Wingdings</vt:lpstr>
      <vt:lpstr>Calibri</vt:lpstr>
      <vt:lpstr>Arial Unicode MS</vt:lpstr>
      <vt:lpstr>Office 主题​​</vt:lpstr>
      <vt:lpstr>数组程序设计                 ——求平均值及下标</vt:lpstr>
      <vt:lpstr>主要内容</vt:lpstr>
      <vt:lpstr>什么是数组？</vt:lpstr>
      <vt:lpstr>一维数组</vt:lpstr>
      <vt:lpstr>二维数组</vt:lpstr>
      <vt:lpstr>数组的应用</vt:lpstr>
      <vt:lpstr>设计思路</vt:lpstr>
      <vt:lpstr>程序设计流程图</vt:lpstr>
      <vt:lpstr>程序源代码</vt:lpstr>
      <vt:lpstr>程序执行结果</vt:lpstr>
      <vt:lpstr>谢谢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SuperCheng</dc:creator>
  <dc:description>C++语言程序设计微课程</dc:description>
  <cp:lastModifiedBy>SuperCheng</cp:lastModifiedBy>
  <cp:revision>186</cp:revision>
  <dcterms:created xsi:type="dcterms:W3CDTF">2019-06-19T02:08:00Z</dcterms:created>
  <dcterms:modified xsi:type="dcterms:W3CDTF">2021-04-26T14:26:43Z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2052-11.1.0.10356</vt:lpwstr>
  </property>
  <property fmtid="{D5CDD505-2E9C-101B-9397-08002B2CF9AE}" pid="3" name="ICV">
    <vt:lpwstr>71975412275A41C683DF6FA7ECF8B2A3</vt:lpwstr>
  </property>
</Properties>
</file>